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Ubuntu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Ubuntu-bold.fntdata"/><Relationship Id="rId27" Type="http://schemas.openxmlformats.org/officeDocument/2006/relationships/font" Target="fonts/Ubuntu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Ubuntu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8b040b1fe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8b040b1fe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8b040b1fe1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8b040b1fe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af6a1dd21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8af6a1dd21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8af6a1dd21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8af6a1dd21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8b040b1fe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8b040b1fe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af6a1dd21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8af6a1dd21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af6a1dd21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8af6a1dd21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8af6a1dd21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8af6a1dd21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8af6a1dd21_0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8af6a1dd21_0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8b040b1fe1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8b040b1fe1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b329572b4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b329572b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8af6a1dd21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8af6a1dd21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8b040b1fe1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8b040b1fe1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b329572b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8b329572b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af6a1dd21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af6a1dd21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8af6a1dd21_0_1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8af6a1dd21_0_1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b040b1fe1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b040b1fe1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b040b1fe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8b040b1fe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b040b1fe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8b040b1fe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8b040b1fe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8b040b1fe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Ubuntu"/>
              <a:buNone/>
              <a:defRPr sz="28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Ubuntu"/>
              <a:buChar char="●"/>
              <a:defRPr sz="1800"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○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■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●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○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■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●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"/>
              <a:buChar char="○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Ubuntu"/>
              <a:buChar char="■"/>
              <a:defRPr>
                <a:solidFill>
                  <a:schemeClr val="lt2"/>
                </a:solidFill>
                <a:latin typeface="Ubuntu"/>
                <a:ea typeface="Ubuntu"/>
                <a:cs typeface="Ubuntu"/>
                <a:sym typeface="Ubuntu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portswigger.net/web-security/sql-injection/lab-retrieve-hidden-data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swisskyrepo/PayloadsAllTheThings/blob/master/SQL%20Injection/SQLite%20Injection.md" TargetMode="External"/><Relationship Id="rId4" Type="http://schemas.openxmlformats.org/officeDocument/2006/relationships/hyperlink" Target="https://github.com/swisskyrepo/PayloadsAllTheThings/blob/master/SQL%20Injection/MySQL%20Injection.md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portswigger.net/web-security/sql-injection/blind/lab-conditional-response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www.tutorialspoint.com/sql/index.htm" TargetMode="External"/><Relationship Id="rId4" Type="http://schemas.openxmlformats.org/officeDocument/2006/relationships/hyperlink" Target="http://sqlfiddle.com/" TargetMode="External"/><Relationship Id="rId5" Type="http://schemas.openxmlformats.org/officeDocument/2006/relationships/hyperlink" Target="https://portswigger.net/web-security/sql-injection/lab-retrieve-hidden-data" TargetMode="External"/><Relationship Id="rId6" Type="http://schemas.openxmlformats.org/officeDocument/2006/relationships/hyperlink" Target="https://portswigger.net/web-security/sql-injection/union-attacks/lab-retrieve-data-from-other-tables" TargetMode="External"/><Relationship Id="rId7" Type="http://schemas.openxmlformats.org/officeDocument/2006/relationships/hyperlink" Target="https://portswigger.net/web-security/sql-injection/blind/lab-conditional-responses" TargetMode="External"/><Relationship Id="rId8" Type="http://schemas.openxmlformats.org/officeDocument/2006/relationships/hyperlink" Target="https://portswigger.net/web-security/sql-injection/blind/lab-conditional-respons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portswigger.net/web-security/sql-injection" TargetMode="External"/><Relationship Id="rId4" Type="http://schemas.openxmlformats.org/officeDocument/2006/relationships/hyperlink" Target="https://www.w3schools.com/sql/trysql.asp?filename=trysql_op_in" TargetMode="External"/><Relationship Id="rId5" Type="http://schemas.openxmlformats.org/officeDocument/2006/relationships/hyperlink" Target="http://sqlfiddle.com/" TargetMode="External"/><Relationship Id="rId6" Type="http://schemas.openxmlformats.org/officeDocument/2006/relationships/hyperlink" Target="https://likegeeks.com/mysql-on-linux-beginners-tutorial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21.png"/><Relationship Id="rId5" Type="http://schemas.openxmlformats.org/officeDocument/2006/relationships/image" Target="../media/image4.png"/><Relationship Id="rId6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Relationship Id="rId4" Type="http://schemas.openxmlformats.org/officeDocument/2006/relationships/image" Target="../media/image2.png"/><Relationship Id="rId5" Type="http://schemas.openxmlformats.org/officeDocument/2006/relationships/image" Target="../media/image1.png"/><Relationship Id="rId6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latin typeface="Ubuntu"/>
                <a:ea typeface="Ubuntu"/>
                <a:cs typeface="Ubuntu"/>
                <a:sym typeface="Ubuntu"/>
              </a:rPr>
              <a:t>SQL</a:t>
            </a:r>
            <a:endParaRPr sz="40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Ubuntu"/>
                <a:ea typeface="Ubuntu"/>
                <a:cs typeface="Ubuntu"/>
                <a:sym typeface="Ubuntu"/>
              </a:rPr>
              <a:t>Presented by John Johnson</a:t>
            </a:r>
            <a:endParaRPr sz="18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Basics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6" name="Google Shape;14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DELETE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</a:t>
            </a:r>
            <a:endParaRPr/>
          </a:p>
        </p:txBody>
      </p:sp>
      <p:sp>
        <p:nvSpPr>
          <p:cNvPr id="147" name="Google Shape;147;p22"/>
          <p:cNvSpPr txBox="1"/>
          <p:nvPr/>
        </p:nvSpPr>
        <p:spPr>
          <a:xfrm>
            <a:off x="384475" y="4733925"/>
            <a:ext cx="6781500" cy="1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CCCCCC"/>
                </a:solidFill>
                <a:latin typeface="Ubuntu"/>
                <a:ea typeface="Ubuntu"/>
                <a:cs typeface="Ubuntu"/>
                <a:sym typeface="Ubuntu"/>
              </a:rPr>
              <a:t>Source: </a:t>
            </a:r>
            <a:r>
              <a:rPr lang="en" sz="700">
                <a:solidFill>
                  <a:srgbClr val="CCCCCC"/>
                </a:solidFill>
              </a:rPr>
              <a:t>https://www.tutorialspoint.com/sql</a:t>
            </a:r>
            <a:endParaRPr sz="200">
              <a:solidFill>
                <a:srgbClr val="CCCC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48" name="Google Shape;14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0375" y="1152475"/>
            <a:ext cx="2379500" cy="4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0363" y="1733888"/>
            <a:ext cx="3876675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Basics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55" name="Google Shape;15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DROP</a:t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156" name="Google Shape;156;p23"/>
          <p:cNvSpPr txBox="1"/>
          <p:nvPr/>
        </p:nvSpPr>
        <p:spPr>
          <a:xfrm>
            <a:off x="384475" y="4733925"/>
            <a:ext cx="6781500" cy="1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CCCCCC"/>
                </a:solidFill>
                <a:latin typeface="Ubuntu"/>
                <a:ea typeface="Ubuntu"/>
                <a:cs typeface="Ubuntu"/>
                <a:sym typeface="Ubuntu"/>
              </a:rPr>
              <a:t>Source: </a:t>
            </a:r>
            <a:r>
              <a:rPr lang="en" sz="700">
                <a:solidFill>
                  <a:srgbClr val="CCCCCC"/>
                </a:solidFill>
              </a:rPr>
              <a:t>https://www.tutorialspoint.com/sql</a:t>
            </a:r>
            <a:endParaRPr sz="200">
              <a:solidFill>
                <a:srgbClr val="CCCC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57" name="Google Shape;15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6100" y="1275450"/>
            <a:ext cx="306705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6100" y="2122025"/>
            <a:ext cx="4780752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Security (and possibly some new concepts)</a:t>
            </a:r>
            <a:endParaRPr/>
          </a:p>
        </p:txBody>
      </p:sp>
      <p:sp>
        <p:nvSpPr>
          <p:cNvPr id="164" name="Google Shape;164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Access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Port</a:t>
            </a:r>
            <a:r>
              <a:rPr lang="en"/>
              <a:t> 3306 - MySQL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Port 1433 - MS SQL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Port 5432 - PostgreSQL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Allow minimum access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database stores users for access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*Least Privilege*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Strong passwords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“Features”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xp_cmdshell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Injection</a:t>
            </a:r>
            <a:endParaRPr/>
          </a:p>
        </p:txBody>
      </p:sp>
      <p:sp>
        <p:nvSpPr>
          <p:cNvPr id="170" name="Google Shape;17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Think like a programmer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SELECT FROM users where username=’user_input’ AND password=’user_input’;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can we bypass authentication?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== looks different in SQL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=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LIKE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EXISTS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Comments can be helpful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--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/* */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Don’t forget to try w/ and w/o spaces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70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76" name="Google Shape;176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https://portswigger.net/web-security/sql-injection/lab-retrieve-hidden-data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Injection</a:t>
            </a:r>
            <a:endParaRPr/>
          </a:p>
        </p:txBody>
      </p:sp>
      <p:sp>
        <p:nvSpPr>
          <p:cNvPr id="182" name="Google Shape;18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Direct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Blind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Time-Based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Error-Based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Filters/Bypasses</a:t>
            </a:r>
            <a:endParaRPr/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Keywords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SeLecT - case-insensitive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UNHEX(‘53454c454354’)</a:t>
            </a:r>
            <a:endParaRPr/>
          </a:p>
          <a:p>
            <a:pPr indent="-342900" lvl="1" marL="914400" marR="1905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CONCAT(‘SEL’, ‘ECT’)</a:t>
            </a:r>
            <a:endParaRPr/>
          </a:p>
          <a:p>
            <a:pPr indent="-317500" lvl="1" marL="914400" marR="1905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SEL*ECT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Spaces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SELECT/**/FROM/**/users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Quotes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%22 - “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%27 - ‘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=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LIKE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EXISTS</a:t>
            </a:r>
            <a:endParaRPr/>
          </a:p>
        </p:txBody>
      </p:sp>
      <p:sp>
        <p:nvSpPr>
          <p:cNvPr id="189" name="Google Shape;189;p28"/>
          <p:cNvSpPr txBox="1"/>
          <p:nvPr/>
        </p:nvSpPr>
        <p:spPr>
          <a:xfrm>
            <a:off x="2852075" y="4334200"/>
            <a:ext cx="39489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Ubuntu"/>
                <a:ea typeface="Ubuntu"/>
                <a:cs typeface="Ubuntu"/>
                <a:sym typeface="Ubuntu"/>
              </a:rPr>
              <a:t>DO NOT USE YOUR OWN FILTER!!!</a:t>
            </a:r>
            <a:endParaRPr sz="1800">
              <a:solidFill>
                <a:srgbClr val="FF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90" name="Google Shape;190;p28"/>
          <p:cNvSpPr txBox="1"/>
          <p:nvPr/>
        </p:nvSpPr>
        <p:spPr>
          <a:xfrm>
            <a:off x="3125125" y="4660850"/>
            <a:ext cx="3461400" cy="38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AA84F"/>
                </a:solidFill>
                <a:latin typeface="Ubuntu"/>
                <a:ea typeface="Ubuntu"/>
                <a:cs typeface="Ubuntu"/>
                <a:sym typeface="Ubuntu"/>
              </a:rPr>
              <a:t>* </a:t>
            </a:r>
            <a:r>
              <a:rPr lang="en">
                <a:solidFill>
                  <a:srgbClr val="6AA84F"/>
                </a:solidFill>
                <a:latin typeface="Ubuntu"/>
                <a:ea typeface="Ubuntu"/>
                <a:cs typeface="Ubuntu"/>
                <a:sym typeface="Ubuntu"/>
              </a:rPr>
              <a:t>Use prepared statements instead</a:t>
            </a:r>
            <a:endParaRPr>
              <a:solidFill>
                <a:srgbClr val="6AA84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2474" y="1017725"/>
            <a:ext cx="3040800" cy="217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8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Schemas</a:t>
            </a:r>
            <a:endParaRPr/>
          </a:p>
        </p:txBody>
      </p:sp>
      <p:sp>
        <p:nvSpPr>
          <p:cNvPr id="197" name="Google Shape;197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database has data about the 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Database-ception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SQLite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https://github.com/swisskyrepo/PayloadsAllTheThings/blob/master/SQL%20Injection/SQLite%20Injection.md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MySQL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https://github.com/swisskyrepo/PayloadsAllTheThings/blob/master/SQL%20Injection/MySQL%20Injection.md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</a:t>
            </a:r>
            <a:endParaRPr/>
          </a:p>
        </p:txBody>
      </p:sp>
      <p:sp>
        <p:nvSpPr>
          <p:cNvPr id="203" name="Google Shape;203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SQLmap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Python requests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Burpsuite</a:t>
            </a:r>
            <a:endParaRPr/>
          </a:p>
        </p:txBody>
      </p:sp>
      <p:sp>
        <p:nvSpPr>
          <p:cNvPr id="204" name="Google Shape;204;p30"/>
          <p:cNvSpPr txBox="1"/>
          <p:nvPr/>
        </p:nvSpPr>
        <p:spPr>
          <a:xfrm>
            <a:off x="1906250" y="4329325"/>
            <a:ext cx="5850300" cy="4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0000"/>
                </a:solidFill>
                <a:latin typeface="Ubuntu"/>
                <a:ea typeface="Ubuntu"/>
                <a:cs typeface="Ubuntu"/>
                <a:sym typeface="Ubuntu"/>
              </a:rPr>
              <a:t>ONLY ATTACK TARGETS WITH EXPLICIT PERMISSION!!!</a:t>
            </a:r>
            <a:endParaRPr sz="1800">
              <a:solidFill>
                <a:srgbClr val="FF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210" name="Google Shape;210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https://portswigger.net/web-security/sql-injection/blind/lab-conditional-responses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 turn!</a:t>
            </a:r>
            <a:endParaRPr/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https://www.tutorialspoint.com/sql/index.htm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http://sqlfiddle.com/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Basic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https://portswigger.net/web-security/sql-injection/lab-retrieve-hidden-data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UNION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https://portswigger.net/web-security/sql-injection/union-attacks/lab-retrieve-data-from-other-tables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Blind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https://portswigger.net/web-security/sql-injection/blind/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lab-conditional-responses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practice</a:t>
            </a:r>
            <a:endParaRPr/>
          </a:p>
        </p:txBody>
      </p:sp>
      <p:sp>
        <p:nvSpPr>
          <p:cNvPr id="222" name="Google Shape;222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https://portswigger.net/web-security/sql-injection</a:t>
            </a:r>
            <a:r>
              <a:rPr lang="en"/>
              <a:t> &lt;- Awesome practice/learning resource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https://www.w3schools.com/sql/trysql.asp?filename=trysql_op_in</a:t>
            </a:r>
            <a:r>
              <a:rPr lang="en"/>
              <a:t> &lt;- Online database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http://sqlfiddle.com/</a:t>
            </a:r>
            <a:r>
              <a:rPr lang="en"/>
              <a:t> &lt;- MySQL online database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Try it on your machine!</a:t>
            </a:r>
            <a:endParaRPr/>
          </a:p>
          <a:p>
            <a:pPr indent="-317500" lvl="1" marL="914400" marR="76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200">
                <a:solidFill>
                  <a:srgbClr val="C0C5CE"/>
                </a:solidFill>
                <a:highlight>
                  <a:srgbClr val="1C1D21"/>
                </a:highlight>
                <a:latin typeface="Courier New"/>
                <a:ea typeface="Courier New"/>
                <a:cs typeface="Courier New"/>
                <a:sym typeface="Courier New"/>
              </a:rPr>
              <a:t>sudo apt </a:t>
            </a:r>
            <a:r>
              <a:rPr lang="en" sz="1200">
                <a:solidFill>
                  <a:srgbClr val="B45EA4"/>
                </a:solidFill>
                <a:highlight>
                  <a:srgbClr val="1C1D21"/>
                </a:highlight>
                <a:latin typeface="Courier New"/>
                <a:ea typeface="Courier New"/>
                <a:cs typeface="Courier New"/>
                <a:sym typeface="Courier New"/>
              </a:rPr>
              <a:t>install</a:t>
            </a:r>
            <a:r>
              <a:rPr lang="en" sz="1200">
                <a:solidFill>
                  <a:srgbClr val="C0C5CE"/>
                </a:solidFill>
                <a:highlight>
                  <a:srgbClr val="1C1D21"/>
                </a:highlight>
                <a:latin typeface="Courier New"/>
                <a:ea typeface="Courier New"/>
                <a:cs typeface="Courier New"/>
                <a:sym typeface="Courier New"/>
              </a:rPr>
              <a:t> mysql-</a:t>
            </a:r>
            <a:r>
              <a:rPr lang="en" sz="1200">
                <a:solidFill>
                  <a:srgbClr val="B45EA4"/>
                </a:solidFill>
                <a:highlight>
                  <a:srgbClr val="1C1D21"/>
                </a:highlight>
                <a:latin typeface="Courier New"/>
                <a:ea typeface="Courier New"/>
                <a:cs typeface="Courier New"/>
                <a:sym typeface="Courier New"/>
              </a:rPr>
              <a:t>server</a:t>
            </a:r>
            <a:endParaRPr sz="1200">
              <a:solidFill>
                <a:srgbClr val="B45EA4"/>
              </a:solidFill>
              <a:highlight>
                <a:srgbClr val="1C1D2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1" marL="914400" marR="76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200">
                <a:solidFill>
                  <a:srgbClr val="C0C5CE"/>
                </a:solidFill>
                <a:highlight>
                  <a:srgbClr val="1C1D21"/>
                </a:highlight>
                <a:latin typeface="Courier New"/>
                <a:ea typeface="Courier New"/>
                <a:cs typeface="Courier New"/>
                <a:sym typeface="Courier New"/>
              </a:rPr>
              <a:t>sudo systemctl </a:t>
            </a:r>
            <a:r>
              <a:rPr lang="en" sz="1200">
                <a:solidFill>
                  <a:srgbClr val="B45EA4"/>
                </a:solidFill>
                <a:highlight>
                  <a:srgbClr val="1C1D21"/>
                </a:highlight>
                <a:latin typeface="Courier New"/>
                <a:ea typeface="Courier New"/>
                <a:cs typeface="Courier New"/>
                <a:sym typeface="Courier New"/>
              </a:rPr>
              <a:t>start</a:t>
            </a:r>
            <a:r>
              <a:rPr lang="en" sz="1200">
                <a:solidFill>
                  <a:srgbClr val="C0C5CE"/>
                </a:solidFill>
                <a:highlight>
                  <a:srgbClr val="1C1D21"/>
                </a:highlight>
                <a:latin typeface="Courier New"/>
                <a:ea typeface="Courier New"/>
                <a:cs typeface="Courier New"/>
                <a:sym typeface="Courier New"/>
              </a:rPr>
              <a:t> mysql</a:t>
            </a:r>
            <a:endParaRPr sz="1200">
              <a:solidFill>
                <a:srgbClr val="C0C5CE"/>
              </a:solidFill>
              <a:highlight>
                <a:srgbClr val="1C1D2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7500" lvl="1" marL="914400" marR="76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200">
                <a:solidFill>
                  <a:srgbClr val="C0C5CE"/>
                </a:solidFill>
                <a:highlight>
                  <a:srgbClr val="1C1D21"/>
                </a:highlight>
                <a:latin typeface="Courier New"/>
                <a:ea typeface="Courier New"/>
                <a:cs typeface="Courier New"/>
                <a:sym typeface="Courier New"/>
              </a:rPr>
              <a:t>sudo mysql -u root -p</a:t>
            </a:r>
            <a:endParaRPr sz="1200">
              <a:solidFill>
                <a:srgbClr val="C0C5CE"/>
              </a:solidFill>
              <a:highlight>
                <a:srgbClr val="1C1D2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1900"/>
              </a:spcBef>
              <a:spcAft>
                <a:spcPts val="160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https://likegeeks.com/mysql-on-linux-beginners-tutorial/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0175" y="1595438"/>
            <a:ext cx="634365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SQL?</a:t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Structured Query Language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Efficient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Categorized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Server-side storage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can we do with a SQL database?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 we access the data?</a:t>
            </a:r>
            <a:endParaRPr/>
          </a:p>
        </p:txBody>
      </p:sp>
      <p:sp>
        <p:nvSpPr>
          <p:cNvPr id="76" name="Google Shape;76;p16"/>
          <p:cNvSpPr/>
          <p:nvPr/>
        </p:nvSpPr>
        <p:spPr>
          <a:xfrm>
            <a:off x="4913275" y="445025"/>
            <a:ext cx="4130400" cy="30957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4560000" dist="66675">
              <a:srgbClr val="00FF00">
                <a:alpha val="54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Database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7" name="Google Shape;77;p16"/>
          <p:cNvSpPr/>
          <p:nvPr/>
        </p:nvSpPr>
        <p:spPr>
          <a:xfrm>
            <a:off x="4948500" y="1126225"/>
            <a:ext cx="1277400" cy="1794000"/>
          </a:xfrm>
          <a:prstGeom prst="roundRect">
            <a:avLst>
              <a:gd fmla="val 16667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Table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8" name="Google Shape;78;p16"/>
          <p:cNvSpPr/>
          <p:nvPr/>
        </p:nvSpPr>
        <p:spPr>
          <a:xfrm>
            <a:off x="6309975" y="1126225"/>
            <a:ext cx="1277400" cy="1794000"/>
          </a:xfrm>
          <a:prstGeom prst="roundRect">
            <a:avLst>
              <a:gd fmla="val 16667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Table</a:t>
            </a: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7671450" y="1126225"/>
            <a:ext cx="1277400" cy="1794000"/>
          </a:xfrm>
          <a:prstGeom prst="roundRect">
            <a:avLst>
              <a:gd fmla="val 16667" name="adj"/>
            </a:avLst>
          </a:prstGeom>
          <a:solidFill>
            <a:srgbClr val="1C458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Table</a:t>
            </a:r>
            <a:endParaRPr/>
          </a:p>
        </p:txBody>
      </p:sp>
      <p:sp>
        <p:nvSpPr>
          <p:cNvPr id="80" name="Google Shape;80;p16"/>
          <p:cNvSpPr/>
          <p:nvPr/>
        </p:nvSpPr>
        <p:spPr>
          <a:xfrm>
            <a:off x="5011875" y="1565000"/>
            <a:ext cx="1174800" cy="20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Entry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1" name="Google Shape;81;p16"/>
          <p:cNvSpPr/>
          <p:nvPr/>
        </p:nvSpPr>
        <p:spPr>
          <a:xfrm>
            <a:off x="5011875" y="1839275"/>
            <a:ext cx="1174800" cy="20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Entry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2" name="Google Shape;82;p16"/>
          <p:cNvSpPr/>
          <p:nvPr/>
        </p:nvSpPr>
        <p:spPr>
          <a:xfrm>
            <a:off x="5011875" y="2113550"/>
            <a:ext cx="1174800" cy="209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Entry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83" name="Google Shape;83;p16"/>
          <p:cNvCxnSpPr>
            <a:stCxn id="82" idx="2"/>
            <a:endCxn id="82" idx="0"/>
          </p:cNvCxnSpPr>
          <p:nvPr/>
        </p:nvCxnSpPr>
        <p:spPr>
          <a:xfrm rot="10800000">
            <a:off x="5599275" y="2113550"/>
            <a:ext cx="0" cy="2097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6"/>
          <p:cNvCxnSpPr/>
          <p:nvPr/>
        </p:nvCxnSpPr>
        <p:spPr>
          <a:xfrm rot="10800000">
            <a:off x="5771175" y="2113550"/>
            <a:ext cx="0" cy="2097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6"/>
          <p:cNvCxnSpPr/>
          <p:nvPr/>
        </p:nvCxnSpPr>
        <p:spPr>
          <a:xfrm rot="10800000">
            <a:off x="5947950" y="2113550"/>
            <a:ext cx="0" cy="2097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6"/>
          <p:cNvCxnSpPr/>
          <p:nvPr/>
        </p:nvCxnSpPr>
        <p:spPr>
          <a:xfrm flipH="1" rot="10800000">
            <a:off x="5645650" y="2291375"/>
            <a:ext cx="44100" cy="28770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Google Shape;87;p16"/>
          <p:cNvSpPr txBox="1"/>
          <p:nvPr/>
        </p:nvSpPr>
        <p:spPr>
          <a:xfrm>
            <a:off x="5050950" y="2462050"/>
            <a:ext cx="8970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0000"/>
                </a:solidFill>
                <a:latin typeface="Ubuntu"/>
                <a:ea typeface="Ubuntu"/>
                <a:cs typeface="Ubuntu"/>
                <a:sym typeface="Ubuntu"/>
              </a:rPr>
              <a:t>Attribute</a:t>
            </a:r>
            <a:endParaRPr sz="1200">
              <a:solidFill>
                <a:srgbClr val="FF0000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963" y="3387575"/>
            <a:ext cx="3324225" cy="13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384475" y="4733925"/>
            <a:ext cx="34608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CCCCCC"/>
                </a:solidFill>
                <a:latin typeface="Ubuntu"/>
                <a:ea typeface="Ubuntu"/>
                <a:cs typeface="Ubuntu"/>
                <a:sym typeface="Ubuntu"/>
              </a:rPr>
              <a:t>Source: https%3A%2F%2Fwww.sqlservercentral.com%2Farticles%2Fpreventing-identity-theft-using-sql-servervc</a:t>
            </a:r>
            <a:endParaRPr sz="600">
              <a:solidFill>
                <a:srgbClr val="CCCC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 rotWithShape="1">
          <a:blip r:embed="rId4">
            <a:alphaModFix/>
          </a:blip>
          <a:srcRect b="32329" l="0" r="0" t="-6"/>
          <a:stretch/>
        </p:blipFill>
        <p:spPr>
          <a:xfrm>
            <a:off x="4120900" y="3671950"/>
            <a:ext cx="4401225" cy="119447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/>
        </p:nvSpPr>
        <p:spPr>
          <a:xfrm>
            <a:off x="4047775" y="4810900"/>
            <a:ext cx="6781500" cy="1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CCCCCC"/>
                </a:solidFill>
                <a:latin typeface="Ubuntu"/>
                <a:ea typeface="Ubuntu"/>
                <a:cs typeface="Ubuntu"/>
                <a:sym typeface="Ubuntu"/>
              </a:rPr>
              <a:t>Source: https://phoenixnap.com/kb/wp-content/uploads/2019/04/create-new-mysql-database-1.png</a:t>
            </a:r>
            <a:endParaRPr sz="600">
              <a:solidFill>
                <a:srgbClr val="CCCC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Basics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</a:t>
            </a:r>
            <a:endParaRPr/>
          </a:p>
        </p:txBody>
      </p:sp>
      <p:pic>
        <p:nvPicPr>
          <p:cNvPr id="98" name="Google Shape;9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87325" y="1242575"/>
            <a:ext cx="1981200" cy="22098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7"/>
          <p:cNvSpPr txBox="1"/>
          <p:nvPr/>
        </p:nvSpPr>
        <p:spPr>
          <a:xfrm>
            <a:off x="384475" y="4733925"/>
            <a:ext cx="6781500" cy="1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CCCCCC"/>
                </a:solidFill>
                <a:latin typeface="Ubuntu"/>
                <a:ea typeface="Ubuntu"/>
                <a:cs typeface="Ubuntu"/>
                <a:sym typeface="Ubuntu"/>
              </a:rPr>
              <a:t>Source: </a:t>
            </a:r>
            <a:r>
              <a:rPr lang="en" sz="700">
                <a:solidFill>
                  <a:srgbClr val="CCCCCC"/>
                </a:solidFill>
              </a:rPr>
              <a:t>https://www.tutorialspoint.com/sql</a:t>
            </a:r>
            <a:endParaRPr sz="200">
              <a:solidFill>
                <a:srgbClr val="CCCC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cxnSp>
        <p:nvCxnSpPr>
          <p:cNvPr id="100" name="Google Shape;100;p17"/>
          <p:cNvCxnSpPr/>
          <p:nvPr/>
        </p:nvCxnSpPr>
        <p:spPr>
          <a:xfrm flipH="1" rot="10800000">
            <a:off x="4553575" y="3183675"/>
            <a:ext cx="1691700" cy="48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Basics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CREATE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</a:t>
            </a:r>
            <a:endParaRPr/>
          </a:p>
        </p:txBody>
      </p:sp>
      <p:sp>
        <p:nvSpPr>
          <p:cNvPr id="107" name="Google Shape;107;p18"/>
          <p:cNvSpPr txBox="1"/>
          <p:nvPr/>
        </p:nvSpPr>
        <p:spPr>
          <a:xfrm>
            <a:off x="384475" y="4733925"/>
            <a:ext cx="6781500" cy="1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CCCCCC"/>
                </a:solidFill>
                <a:latin typeface="Ubuntu"/>
                <a:ea typeface="Ubuntu"/>
                <a:cs typeface="Ubuntu"/>
                <a:sym typeface="Ubuntu"/>
              </a:rPr>
              <a:t>Source: </a:t>
            </a:r>
            <a:r>
              <a:rPr lang="en" sz="700">
                <a:solidFill>
                  <a:srgbClr val="CCCCCC"/>
                </a:solidFill>
              </a:rPr>
              <a:t>https://www.tutorialspoint.com/sql</a:t>
            </a:r>
            <a:endParaRPr sz="200">
              <a:solidFill>
                <a:srgbClr val="CCCC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000" y="959425"/>
            <a:ext cx="3535550" cy="158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9823" y="2749375"/>
            <a:ext cx="4359701" cy="202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Basics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INSERT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</a:t>
            </a:r>
            <a:endParaRPr/>
          </a:p>
        </p:txBody>
      </p:sp>
      <p:sp>
        <p:nvSpPr>
          <p:cNvPr id="116" name="Google Shape;116;p19"/>
          <p:cNvSpPr txBox="1"/>
          <p:nvPr/>
        </p:nvSpPr>
        <p:spPr>
          <a:xfrm>
            <a:off x="384475" y="4733925"/>
            <a:ext cx="6781500" cy="1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CCCCCC"/>
                </a:solidFill>
                <a:latin typeface="Ubuntu"/>
                <a:ea typeface="Ubuntu"/>
                <a:cs typeface="Ubuntu"/>
                <a:sym typeface="Ubuntu"/>
              </a:rPr>
              <a:t>Source: </a:t>
            </a:r>
            <a:r>
              <a:rPr lang="en" sz="700">
                <a:solidFill>
                  <a:srgbClr val="CCCCCC"/>
                </a:solidFill>
              </a:rPr>
              <a:t>https://www.tutorialspoint.com/sql</a:t>
            </a:r>
            <a:endParaRPr sz="200">
              <a:solidFill>
                <a:srgbClr val="CCCC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3145" y="912600"/>
            <a:ext cx="2575775" cy="194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6450" y="2962275"/>
            <a:ext cx="3790950" cy="17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Basics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SELECT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UPDATE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</a:t>
            </a:r>
            <a:endParaRPr/>
          </a:p>
        </p:txBody>
      </p:sp>
      <p:sp>
        <p:nvSpPr>
          <p:cNvPr id="125" name="Google Shape;125;p20"/>
          <p:cNvSpPr txBox="1"/>
          <p:nvPr/>
        </p:nvSpPr>
        <p:spPr>
          <a:xfrm>
            <a:off x="384475" y="4733925"/>
            <a:ext cx="6781500" cy="1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CCCCCC"/>
                </a:solidFill>
                <a:latin typeface="Ubuntu"/>
                <a:ea typeface="Ubuntu"/>
                <a:cs typeface="Ubuntu"/>
                <a:sym typeface="Ubuntu"/>
              </a:rPr>
              <a:t>Source: </a:t>
            </a:r>
            <a:r>
              <a:rPr lang="en" sz="700">
                <a:solidFill>
                  <a:srgbClr val="CCCCCC"/>
                </a:solidFill>
              </a:rPr>
              <a:t>https://www.tutorialspoint.com/sql</a:t>
            </a:r>
            <a:endParaRPr sz="200">
              <a:solidFill>
                <a:srgbClr val="CCCC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0475" y="488275"/>
            <a:ext cx="4029300" cy="3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8075" y="812072"/>
            <a:ext cx="1811700" cy="171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82825" y="1288350"/>
            <a:ext cx="2865702" cy="30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82813" y="1657025"/>
            <a:ext cx="3838575" cy="22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Ubuntu"/>
                <a:ea typeface="Ubuntu"/>
                <a:cs typeface="Ubuntu"/>
                <a:sym typeface="Ubuntu"/>
              </a:rPr>
              <a:t>Basics</a:t>
            </a:r>
            <a:endParaRPr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INSERT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SELECT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800"/>
              <a:buChar char="●"/>
            </a:pPr>
            <a:r>
              <a:rPr lang="en">
                <a:solidFill>
                  <a:srgbClr val="FF0000"/>
                </a:solidFill>
              </a:rPr>
              <a:t>UPDATE</a:t>
            </a:r>
            <a:endParaRPr>
              <a:solidFill>
                <a:srgbClr val="FF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DELETE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DROP</a:t>
            </a:r>
            <a:endParaRPr/>
          </a:p>
        </p:txBody>
      </p:sp>
      <p:sp>
        <p:nvSpPr>
          <p:cNvPr id="136" name="Google Shape;136;p21"/>
          <p:cNvSpPr txBox="1"/>
          <p:nvPr/>
        </p:nvSpPr>
        <p:spPr>
          <a:xfrm>
            <a:off x="384475" y="4733925"/>
            <a:ext cx="6781500" cy="17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CCCCCC"/>
                </a:solidFill>
                <a:latin typeface="Ubuntu"/>
                <a:ea typeface="Ubuntu"/>
                <a:cs typeface="Ubuntu"/>
                <a:sym typeface="Ubuntu"/>
              </a:rPr>
              <a:t>Source: </a:t>
            </a:r>
            <a:r>
              <a:rPr lang="en" sz="700">
                <a:solidFill>
                  <a:srgbClr val="CCCCCC"/>
                </a:solidFill>
              </a:rPr>
              <a:t>https://www.tutorialspoint.com/sql</a:t>
            </a:r>
            <a:endParaRPr sz="200">
              <a:solidFill>
                <a:srgbClr val="CCCCC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5413" y="658388"/>
            <a:ext cx="1857375" cy="6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8250" y="629675"/>
            <a:ext cx="2583175" cy="1527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5422" y="2833225"/>
            <a:ext cx="2583175" cy="3614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97550" y="2833225"/>
            <a:ext cx="2707297" cy="173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 - Ubuntu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